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2"/>
  </p:notesMasterIdLst>
  <p:handoutMasterIdLst>
    <p:handoutMasterId r:id="rId23"/>
  </p:handoutMasterIdLst>
  <p:sldIdLst>
    <p:sldId id="408" r:id="rId2"/>
    <p:sldId id="518" r:id="rId3"/>
    <p:sldId id="506" r:id="rId4"/>
    <p:sldId id="514" r:id="rId5"/>
    <p:sldId id="508" r:id="rId6"/>
    <p:sldId id="507" r:id="rId7"/>
    <p:sldId id="425" r:id="rId8"/>
    <p:sldId id="521" r:id="rId9"/>
    <p:sldId id="464" r:id="rId10"/>
    <p:sldId id="513" r:id="rId11"/>
    <p:sldId id="522" r:id="rId12"/>
    <p:sldId id="462" r:id="rId13"/>
    <p:sldId id="509" r:id="rId14"/>
    <p:sldId id="516" r:id="rId15"/>
    <p:sldId id="524" r:id="rId16"/>
    <p:sldId id="458" r:id="rId17"/>
    <p:sldId id="451" r:id="rId18"/>
    <p:sldId id="449" r:id="rId19"/>
    <p:sldId id="479" r:id="rId20"/>
    <p:sldId id="461" r:id="rId21"/>
  </p:sldIdLst>
  <p:sldSz cx="12190413" cy="6859588"/>
  <p:notesSz cx="6797675" cy="9926638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9D2036E-0403-48BB-B550-D853970117E7}">
          <p14:sldIdLst>
            <p14:sldId id="408"/>
            <p14:sldId id="518"/>
            <p14:sldId id="506"/>
            <p14:sldId id="514"/>
            <p14:sldId id="508"/>
            <p14:sldId id="507"/>
            <p14:sldId id="425"/>
            <p14:sldId id="521"/>
            <p14:sldId id="464"/>
            <p14:sldId id="513"/>
            <p14:sldId id="522"/>
            <p14:sldId id="462"/>
            <p14:sldId id="509"/>
            <p14:sldId id="516"/>
            <p14:sldId id="524"/>
            <p14:sldId id="458"/>
            <p14:sldId id="451"/>
            <p14:sldId id="449"/>
            <p14:sldId id="479"/>
            <p14:sldId id="461"/>
          </p14:sldIdLst>
        </p14:section>
        <p14:section name="Раздел без заголовка" id="{189EAE23-7029-420F-9C66-D0D4777DFC1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FDF"/>
    <a:srgbClr val="0000CC"/>
    <a:srgbClr val="FF9933"/>
    <a:srgbClr val="FF7C80"/>
    <a:srgbClr val="FF5050"/>
    <a:srgbClr val="008000"/>
    <a:srgbClr val="866EEE"/>
    <a:srgbClr val="220E78"/>
    <a:srgbClr val="990033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94767" autoAdjust="0"/>
  </p:normalViewPr>
  <p:slideViewPr>
    <p:cSldViewPr>
      <p:cViewPr varScale="1">
        <p:scale>
          <a:sx n="110" d="100"/>
          <a:sy n="110" d="100"/>
        </p:scale>
        <p:origin x="720" y="108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FD1A3-09F0-4E4F-8ECF-17E7495F247A}" type="doc">
      <dgm:prSet loTypeId="urn:microsoft.com/office/officeart/2005/8/layout/pList2#1" loCatId="list" qsTypeId="urn:microsoft.com/office/officeart/2005/8/quickstyle/3d3" qsCatId="3D" csTypeId="urn:microsoft.com/office/officeart/2005/8/colors/colorful2" csCatId="colorful" phldr="1"/>
      <dgm:spPr/>
    </dgm:pt>
    <dgm:pt modelId="{3F363397-54F0-4405-A22D-852BDBBB24BE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600" dirty="0" smtClean="0"/>
            <a:t>Вручение нарочно для утверждения на бумажном носителе</a:t>
          </a:r>
          <a:endParaRPr lang="ru-RU" sz="1600" dirty="0"/>
        </a:p>
      </dgm:t>
    </dgm:pt>
    <dgm:pt modelId="{39A09B10-B3DB-487C-85E2-991D49C24F49}" type="parTrans" cxnId="{780FB30E-C0A3-41D4-9544-DC00191F9A02}">
      <dgm:prSet/>
      <dgm:spPr/>
      <dgm:t>
        <a:bodyPr/>
        <a:lstStyle/>
        <a:p>
          <a:endParaRPr lang="ru-RU"/>
        </a:p>
      </dgm:t>
    </dgm:pt>
    <dgm:pt modelId="{C5BA26D0-6B59-41C7-988B-73939C9720C1}" type="sibTrans" cxnId="{780FB30E-C0A3-41D4-9544-DC00191F9A02}">
      <dgm:prSet/>
      <dgm:spPr/>
      <dgm:t>
        <a:bodyPr/>
        <a:lstStyle/>
        <a:p>
          <a:endParaRPr lang="ru-RU"/>
        </a:p>
      </dgm:t>
    </dgm:pt>
    <dgm:pt modelId="{8B745377-B4BE-4BE6-8C86-FF4B00777704}">
      <dgm:prSet phldrT="[Текст]" custT="1"/>
      <dgm:spPr/>
      <dgm:t>
        <a:bodyPr/>
        <a:lstStyle/>
        <a:p>
          <a:r>
            <a:rPr lang="ru-RU" sz="1600" dirty="0" smtClean="0"/>
            <a:t>Направление письмом для утверждения на бумажном носителе</a:t>
          </a:r>
          <a:endParaRPr lang="ru-RU" sz="1600" dirty="0"/>
        </a:p>
      </dgm:t>
    </dgm:pt>
    <dgm:pt modelId="{31119734-E99B-4A25-8A1C-D9B6768FA312}" type="parTrans" cxnId="{3DECF27F-CA70-4F6A-8A15-B850033917E7}">
      <dgm:prSet/>
      <dgm:spPr/>
      <dgm:t>
        <a:bodyPr/>
        <a:lstStyle/>
        <a:p>
          <a:endParaRPr lang="ru-RU"/>
        </a:p>
      </dgm:t>
    </dgm:pt>
    <dgm:pt modelId="{34943FC9-54C3-4FC9-B4D3-80989B7418CB}" type="sibTrans" cxnId="{3DECF27F-CA70-4F6A-8A15-B850033917E7}">
      <dgm:prSet/>
      <dgm:spPr/>
      <dgm:t>
        <a:bodyPr/>
        <a:lstStyle/>
        <a:p>
          <a:endParaRPr lang="ru-RU"/>
        </a:p>
      </dgm:t>
    </dgm:pt>
    <dgm:pt modelId="{54169609-73F9-4F55-898D-121729BCC302}">
      <dgm:prSet phldrT="[Текст]" custT="1"/>
      <dgm:spPr/>
      <dgm:t>
        <a:bodyPr/>
        <a:lstStyle/>
        <a:p>
          <a:r>
            <a:rPr lang="ru-RU" sz="1600" dirty="0" smtClean="0"/>
            <a:t>Направление посредством ПУР КС ГИИС «Электронный бюджет» для утверждения с применением электронной подписи</a:t>
          </a:r>
          <a:endParaRPr lang="ru-RU" sz="1600" dirty="0"/>
        </a:p>
      </dgm:t>
    </dgm:pt>
    <dgm:pt modelId="{953A745A-C57B-4EEC-B19B-E54185F08F95}" type="parTrans" cxnId="{CFD1B69C-979F-4529-A568-61C6B57A77C3}">
      <dgm:prSet/>
      <dgm:spPr/>
      <dgm:t>
        <a:bodyPr/>
        <a:lstStyle/>
        <a:p>
          <a:endParaRPr lang="ru-RU"/>
        </a:p>
      </dgm:t>
    </dgm:pt>
    <dgm:pt modelId="{A0BD56E2-979B-4B9C-8B3B-B82686050E8E}" type="sibTrans" cxnId="{CFD1B69C-979F-4529-A568-61C6B57A77C3}">
      <dgm:prSet/>
      <dgm:spPr/>
      <dgm:t>
        <a:bodyPr/>
        <a:lstStyle/>
        <a:p>
          <a:endParaRPr lang="ru-RU"/>
        </a:p>
      </dgm:t>
    </dgm:pt>
    <dgm:pt modelId="{75B54DD9-A6D4-4EBE-A7B3-7DD28970C5EA}" type="pres">
      <dgm:prSet presAssocID="{4F2FD1A3-09F0-4E4F-8ECF-17E7495F247A}" presName="Name0" presStyleCnt="0">
        <dgm:presLayoutVars>
          <dgm:dir/>
          <dgm:resizeHandles val="exact"/>
        </dgm:presLayoutVars>
      </dgm:prSet>
      <dgm:spPr/>
    </dgm:pt>
    <dgm:pt modelId="{E8F822BC-33EA-4557-8B82-891B673BCA68}" type="pres">
      <dgm:prSet presAssocID="{4F2FD1A3-09F0-4E4F-8ECF-17E7495F247A}" presName="bkgdShp" presStyleLbl="alignAccFollowNode1" presStyleIdx="0" presStyleCnt="1"/>
      <dgm:spPr/>
    </dgm:pt>
    <dgm:pt modelId="{42B2EF96-7D76-4462-9568-A71BA80DEA91}" type="pres">
      <dgm:prSet presAssocID="{4F2FD1A3-09F0-4E4F-8ECF-17E7495F247A}" presName="linComp" presStyleCnt="0"/>
      <dgm:spPr/>
    </dgm:pt>
    <dgm:pt modelId="{753EE9FF-258B-4287-AB6E-50F7C2FF8A30}" type="pres">
      <dgm:prSet presAssocID="{3F363397-54F0-4405-A22D-852BDBBB24BE}" presName="compNode" presStyleCnt="0"/>
      <dgm:spPr/>
    </dgm:pt>
    <dgm:pt modelId="{668036D5-DBE9-4AA1-AA33-1DF7D1E578D0}" type="pres">
      <dgm:prSet presAssocID="{3F363397-54F0-4405-A22D-852BDBBB24BE}" presName="node" presStyleLbl="node1" presStyleIdx="0" presStyleCnt="3" custScaleY="78281" custLinFactNeighborX="-486" custLinFactNeighborY="-7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B7CAB-039F-44CF-9E16-2C2FE3748B56}" type="pres">
      <dgm:prSet presAssocID="{3F363397-54F0-4405-A22D-852BDBBB24BE}" presName="invisiNode" presStyleLbl="node1" presStyleIdx="0" presStyleCnt="3"/>
      <dgm:spPr/>
    </dgm:pt>
    <dgm:pt modelId="{5AF40D38-45AA-4636-980A-2D87A1B108E3}" type="pres">
      <dgm:prSet presAssocID="{3F363397-54F0-4405-A22D-852BDBBB24BE}" presName="imagNode" presStyleLbl="fgImgPlace1" presStyleIdx="0" presStyleCnt="3" custScaleY="137856" custLinFactNeighborX="4895" custLinFactNeighborY="-12459"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 t="-1000" b="-1000"/>
          </a:stretch>
        </a:blipFill>
      </dgm:spPr>
    </dgm:pt>
    <dgm:pt modelId="{AC36C299-D7C7-4093-B99E-9A5E9B463004}" type="pres">
      <dgm:prSet presAssocID="{C5BA26D0-6B59-41C7-988B-73939C9720C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C231DDF-3C32-44E1-9A38-EB4D8EA014C3}" type="pres">
      <dgm:prSet presAssocID="{8B745377-B4BE-4BE6-8C86-FF4B00777704}" presName="compNode" presStyleCnt="0"/>
      <dgm:spPr/>
    </dgm:pt>
    <dgm:pt modelId="{6C991F17-2B66-4D0B-90F2-8AA741F07F59}" type="pres">
      <dgm:prSet presAssocID="{8B745377-B4BE-4BE6-8C86-FF4B00777704}" presName="node" presStyleLbl="node1" presStyleIdx="1" presStyleCnt="3" custScaleX="118392" custScaleY="80181" custLinFactNeighborX="157" custLinFactNeighborY="-6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68977-2A46-429C-B881-BF0AE17F0112}" type="pres">
      <dgm:prSet presAssocID="{8B745377-B4BE-4BE6-8C86-FF4B00777704}" presName="invisiNode" presStyleLbl="node1" presStyleIdx="1" presStyleCnt="3"/>
      <dgm:spPr/>
    </dgm:pt>
    <dgm:pt modelId="{560401D1-33CC-4861-846A-F0C66284A0C8}" type="pres">
      <dgm:prSet presAssocID="{8B745377-B4BE-4BE6-8C86-FF4B00777704}" presName="imagNode" presStyleLbl="fgImgPlace1" presStyleIdx="1" presStyleCnt="3" custScaleY="135156" custLinFactNeighborY="-20245"/>
      <dgm:spPr>
        <a:blipFill>
          <a:blip xmlns:r="http://schemas.openxmlformats.org/officeDocument/2006/relationships" r:embed="rId2" cstate="print">
            <a:extLst/>
          </a:blip>
          <a:srcRect/>
          <a:stretch>
            <a:fillRect t="-6000" b="-6000"/>
          </a:stretch>
        </a:blipFill>
      </dgm:spPr>
      <dgm:t>
        <a:bodyPr/>
        <a:lstStyle/>
        <a:p>
          <a:endParaRPr lang="ru-RU"/>
        </a:p>
      </dgm:t>
    </dgm:pt>
    <dgm:pt modelId="{D3595E0C-6D21-4902-A6DA-B3D9EDC1C406}" type="pres">
      <dgm:prSet presAssocID="{34943FC9-54C3-4FC9-B4D3-80989B7418C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CC7F1BF-17F8-413D-B710-65740945BC21}" type="pres">
      <dgm:prSet presAssocID="{54169609-73F9-4F55-898D-121729BCC302}" presName="compNode" presStyleCnt="0"/>
      <dgm:spPr/>
    </dgm:pt>
    <dgm:pt modelId="{CE31DBB5-69F8-4402-B98A-E0EE917948DC}" type="pres">
      <dgm:prSet presAssocID="{54169609-73F9-4F55-898D-121729BCC302}" presName="node" presStyleLbl="node1" presStyleIdx="2" presStyleCnt="3" custScaleX="164752" custScaleY="80357" custLinFactNeighborY="-7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D7D64-6C61-4EE4-A0CE-B3BAB4BAEB89}" type="pres">
      <dgm:prSet presAssocID="{54169609-73F9-4F55-898D-121729BCC302}" presName="invisiNode" presStyleLbl="node1" presStyleIdx="2" presStyleCnt="3"/>
      <dgm:spPr/>
    </dgm:pt>
    <dgm:pt modelId="{3C0DAA74-9080-45A1-BA4C-F39D8646FE69}" type="pres">
      <dgm:prSet presAssocID="{54169609-73F9-4F55-898D-121729BCC302}" presName="imagNode" presStyleLbl="fgImgPlace1" presStyleIdx="2" presStyleCnt="3" custScaleX="99794" custScaleY="138608" custLinFactNeighborY="-18348"/>
      <dgm:spPr>
        <a:blipFill>
          <a:blip xmlns:r="http://schemas.openxmlformats.org/officeDocument/2006/relationships" r:embed="rId3" cstate="print">
            <a:extLst/>
          </a:blip>
          <a:srcRect/>
          <a:stretch>
            <a:fillRect t="-34000" b="-34000"/>
          </a:stretch>
        </a:blipFill>
      </dgm:spPr>
    </dgm:pt>
  </dgm:ptLst>
  <dgm:cxnLst>
    <dgm:cxn modelId="{780FB30E-C0A3-41D4-9544-DC00191F9A02}" srcId="{4F2FD1A3-09F0-4E4F-8ECF-17E7495F247A}" destId="{3F363397-54F0-4405-A22D-852BDBBB24BE}" srcOrd="0" destOrd="0" parTransId="{39A09B10-B3DB-487C-85E2-991D49C24F49}" sibTransId="{C5BA26D0-6B59-41C7-988B-73939C9720C1}"/>
    <dgm:cxn modelId="{E13E16B5-C099-4010-BD3C-24DFF21A06D1}" type="presOf" srcId="{8B745377-B4BE-4BE6-8C86-FF4B00777704}" destId="{6C991F17-2B66-4D0B-90F2-8AA741F07F59}" srcOrd="0" destOrd="0" presId="urn:microsoft.com/office/officeart/2005/8/layout/pList2#1"/>
    <dgm:cxn modelId="{CFD1B69C-979F-4529-A568-61C6B57A77C3}" srcId="{4F2FD1A3-09F0-4E4F-8ECF-17E7495F247A}" destId="{54169609-73F9-4F55-898D-121729BCC302}" srcOrd="2" destOrd="0" parTransId="{953A745A-C57B-4EEC-B19B-E54185F08F95}" sibTransId="{A0BD56E2-979B-4B9C-8B3B-B82686050E8E}"/>
    <dgm:cxn modelId="{0B07FD8C-AF39-4C43-86C0-1E9923E8C5B7}" type="presOf" srcId="{34943FC9-54C3-4FC9-B4D3-80989B7418CB}" destId="{D3595E0C-6D21-4902-A6DA-B3D9EDC1C406}" srcOrd="0" destOrd="0" presId="urn:microsoft.com/office/officeart/2005/8/layout/pList2#1"/>
    <dgm:cxn modelId="{9CD64A72-0DE9-4404-B1DA-3FA66C9D63C9}" type="presOf" srcId="{4F2FD1A3-09F0-4E4F-8ECF-17E7495F247A}" destId="{75B54DD9-A6D4-4EBE-A7B3-7DD28970C5EA}" srcOrd="0" destOrd="0" presId="urn:microsoft.com/office/officeart/2005/8/layout/pList2#1"/>
    <dgm:cxn modelId="{3DECF27F-CA70-4F6A-8A15-B850033917E7}" srcId="{4F2FD1A3-09F0-4E4F-8ECF-17E7495F247A}" destId="{8B745377-B4BE-4BE6-8C86-FF4B00777704}" srcOrd="1" destOrd="0" parTransId="{31119734-E99B-4A25-8A1C-D9B6768FA312}" sibTransId="{34943FC9-54C3-4FC9-B4D3-80989B7418CB}"/>
    <dgm:cxn modelId="{6F5C4827-EBC9-466A-A4D3-14121D62BAF8}" type="presOf" srcId="{C5BA26D0-6B59-41C7-988B-73939C9720C1}" destId="{AC36C299-D7C7-4093-B99E-9A5E9B463004}" srcOrd="0" destOrd="0" presId="urn:microsoft.com/office/officeart/2005/8/layout/pList2#1"/>
    <dgm:cxn modelId="{1AD31B56-6E4B-4248-8A8F-4FBBE1AE5301}" type="presOf" srcId="{54169609-73F9-4F55-898D-121729BCC302}" destId="{CE31DBB5-69F8-4402-B98A-E0EE917948DC}" srcOrd="0" destOrd="0" presId="urn:microsoft.com/office/officeart/2005/8/layout/pList2#1"/>
    <dgm:cxn modelId="{D55AD172-1654-4CE0-A222-5851C86F9963}" type="presOf" srcId="{3F363397-54F0-4405-A22D-852BDBBB24BE}" destId="{668036D5-DBE9-4AA1-AA33-1DF7D1E578D0}" srcOrd="0" destOrd="0" presId="urn:microsoft.com/office/officeart/2005/8/layout/pList2#1"/>
    <dgm:cxn modelId="{C6FE42BB-3C04-4B06-A41D-F0018B5562D3}" type="presParOf" srcId="{75B54DD9-A6D4-4EBE-A7B3-7DD28970C5EA}" destId="{E8F822BC-33EA-4557-8B82-891B673BCA68}" srcOrd="0" destOrd="0" presId="urn:microsoft.com/office/officeart/2005/8/layout/pList2#1"/>
    <dgm:cxn modelId="{24368B7F-266E-4C15-AC54-03C22F642DAC}" type="presParOf" srcId="{75B54DD9-A6D4-4EBE-A7B3-7DD28970C5EA}" destId="{42B2EF96-7D76-4462-9568-A71BA80DEA91}" srcOrd="1" destOrd="0" presId="urn:microsoft.com/office/officeart/2005/8/layout/pList2#1"/>
    <dgm:cxn modelId="{E738A18A-7B36-4A0A-A697-83786C73290B}" type="presParOf" srcId="{42B2EF96-7D76-4462-9568-A71BA80DEA91}" destId="{753EE9FF-258B-4287-AB6E-50F7C2FF8A30}" srcOrd="0" destOrd="0" presId="urn:microsoft.com/office/officeart/2005/8/layout/pList2#1"/>
    <dgm:cxn modelId="{2D507E62-75BA-480A-B0FE-FA5F639BA0B0}" type="presParOf" srcId="{753EE9FF-258B-4287-AB6E-50F7C2FF8A30}" destId="{668036D5-DBE9-4AA1-AA33-1DF7D1E578D0}" srcOrd="0" destOrd="0" presId="urn:microsoft.com/office/officeart/2005/8/layout/pList2#1"/>
    <dgm:cxn modelId="{88DAF206-5B8E-45CD-9826-AA4B2B898A04}" type="presParOf" srcId="{753EE9FF-258B-4287-AB6E-50F7C2FF8A30}" destId="{3CBB7CAB-039F-44CF-9E16-2C2FE3748B56}" srcOrd="1" destOrd="0" presId="urn:microsoft.com/office/officeart/2005/8/layout/pList2#1"/>
    <dgm:cxn modelId="{D33A402A-468D-454B-BA59-25B4F27AA40B}" type="presParOf" srcId="{753EE9FF-258B-4287-AB6E-50F7C2FF8A30}" destId="{5AF40D38-45AA-4636-980A-2D87A1B108E3}" srcOrd="2" destOrd="0" presId="urn:microsoft.com/office/officeart/2005/8/layout/pList2#1"/>
    <dgm:cxn modelId="{0C00513F-2CA1-4F85-93BC-96F65F9A52C0}" type="presParOf" srcId="{42B2EF96-7D76-4462-9568-A71BA80DEA91}" destId="{AC36C299-D7C7-4093-B99E-9A5E9B463004}" srcOrd="1" destOrd="0" presId="urn:microsoft.com/office/officeart/2005/8/layout/pList2#1"/>
    <dgm:cxn modelId="{6252B365-D819-4F15-97CF-4BF514913B32}" type="presParOf" srcId="{42B2EF96-7D76-4462-9568-A71BA80DEA91}" destId="{AC231DDF-3C32-44E1-9A38-EB4D8EA014C3}" srcOrd="2" destOrd="0" presId="urn:microsoft.com/office/officeart/2005/8/layout/pList2#1"/>
    <dgm:cxn modelId="{CFE3087B-5205-4E22-A30F-EB4B2977325E}" type="presParOf" srcId="{AC231DDF-3C32-44E1-9A38-EB4D8EA014C3}" destId="{6C991F17-2B66-4D0B-90F2-8AA741F07F59}" srcOrd="0" destOrd="0" presId="urn:microsoft.com/office/officeart/2005/8/layout/pList2#1"/>
    <dgm:cxn modelId="{2C302E7E-2CD5-499A-BCC5-F9DA80D5456A}" type="presParOf" srcId="{AC231DDF-3C32-44E1-9A38-EB4D8EA014C3}" destId="{BC268977-2A46-429C-B881-BF0AE17F0112}" srcOrd="1" destOrd="0" presId="urn:microsoft.com/office/officeart/2005/8/layout/pList2#1"/>
    <dgm:cxn modelId="{8DEAA049-D19D-491C-A81E-418B54296466}" type="presParOf" srcId="{AC231DDF-3C32-44E1-9A38-EB4D8EA014C3}" destId="{560401D1-33CC-4861-846A-F0C66284A0C8}" srcOrd="2" destOrd="0" presId="urn:microsoft.com/office/officeart/2005/8/layout/pList2#1"/>
    <dgm:cxn modelId="{22CB26C5-D743-4867-86FF-E24B88615D90}" type="presParOf" srcId="{42B2EF96-7D76-4462-9568-A71BA80DEA91}" destId="{D3595E0C-6D21-4902-A6DA-B3D9EDC1C406}" srcOrd="3" destOrd="0" presId="urn:microsoft.com/office/officeart/2005/8/layout/pList2#1"/>
    <dgm:cxn modelId="{C2F71159-D199-41ED-A159-C1F12A606F33}" type="presParOf" srcId="{42B2EF96-7D76-4462-9568-A71BA80DEA91}" destId="{8CC7F1BF-17F8-413D-B710-65740945BC21}" srcOrd="4" destOrd="0" presId="urn:microsoft.com/office/officeart/2005/8/layout/pList2#1"/>
    <dgm:cxn modelId="{BBB4D244-D5D3-4EB9-92AF-BAE0731EB8C7}" type="presParOf" srcId="{8CC7F1BF-17F8-413D-B710-65740945BC21}" destId="{CE31DBB5-69F8-4402-B98A-E0EE917948DC}" srcOrd="0" destOrd="0" presId="urn:microsoft.com/office/officeart/2005/8/layout/pList2#1"/>
    <dgm:cxn modelId="{8BF1E533-03C2-432E-B5D1-3C95C1D57351}" type="presParOf" srcId="{8CC7F1BF-17F8-413D-B710-65740945BC21}" destId="{B04D7D64-6C61-4EE4-A0CE-B3BAB4BAEB89}" srcOrd="1" destOrd="0" presId="urn:microsoft.com/office/officeart/2005/8/layout/pList2#1"/>
    <dgm:cxn modelId="{A31CCB5D-4629-435F-835F-25D02A8F64C3}" type="presParOf" srcId="{8CC7F1BF-17F8-413D-B710-65740945BC21}" destId="{3C0DAA74-9080-45A1-BA4C-F39D8646FE69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F822BC-33EA-4557-8B82-891B673BCA68}">
      <dsp:nvSpPr>
        <dsp:cNvPr id="0" name=""/>
        <dsp:cNvSpPr/>
      </dsp:nvSpPr>
      <dsp:spPr>
        <a:xfrm>
          <a:off x="0" y="39676"/>
          <a:ext cx="8037776" cy="141941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40D38-45AA-4636-980A-2D87A1B108E3}">
      <dsp:nvSpPr>
        <dsp:cNvPr id="0" name=""/>
        <dsp:cNvSpPr/>
      </dsp:nvSpPr>
      <dsp:spPr>
        <a:xfrm>
          <a:off x="332924" y="304"/>
          <a:ext cx="1874120" cy="143495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 t="-1000" b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68036D5-DBE9-4AA1-AA33-1DF7D1E578D0}">
      <dsp:nvSpPr>
        <dsp:cNvPr id="0" name=""/>
        <dsp:cNvSpPr/>
      </dsp:nvSpPr>
      <dsp:spPr>
        <a:xfrm rot="10800000">
          <a:off x="232077" y="1619413"/>
          <a:ext cx="1874120" cy="13580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/>
            <a:t>Вручение нарочно для утверждения на бумажном носителе</a:t>
          </a:r>
          <a:endParaRPr lang="ru-RU" sz="1600" kern="1200" dirty="0"/>
        </a:p>
      </dsp:txBody>
      <dsp:txXfrm rot="10800000">
        <a:off x="273842" y="1619413"/>
        <a:ext cx="1790590" cy="1316288"/>
      </dsp:txXfrm>
    </dsp:sp>
    <dsp:sp modelId="{560401D1-33CC-4861-846A-F0C66284A0C8}">
      <dsp:nvSpPr>
        <dsp:cNvPr id="0" name=""/>
        <dsp:cNvSpPr/>
      </dsp:nvSpPr>
      <dsp:spPr>
        <a:xfrm>
          <a:off x="2475062" y="0"/>
          <a:ext cx="1874120" cy="140684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/>
          </a:blip>
          <a:srcRect/>
          <a:stretch>
            <a:fillRect t="-6000" b="-6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C991F17-2B66-4D0B-90F2-8AA741F07F59}">
      <dsp:nvSpPr>
        <dsp:cNvPr id="0" name=""/>
        <dsp:cNvSpPr/>
      </dsp:nvSpPr>
      <dsp:spPr>
        <a:xfrm rot="10800000">
          <a:off x="2305660" y="1599968"/>
          <a:ext cx="2218808" cy="1391015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Направление письмом для утверждения на бумажном носителе</a:t>
          </a:r>
          <a:endParaRPr lang="ru-RU" sz="1600" kern="1200" dirty="0"/>
        </a:p>
      </dsp:txBody>
      <dsp:txXfrm rot="10800000">
        <a:off x="2348439" y="1599968"/>
        <a:ext cx="2133250" cy="1348236"/>
      </dsp:txXfrm>
    </dsp:sp>
    <dsp:sp modelId="{3C0DAA74-9080-45A1-BA4C-F39D8646FE69}">
      <dsp:nvSpPr>
        <dsp:cNvPr id="0" name=""/>
        <dsp:cNvSpPr/>
      </dsp:nvSpPr>
      <dsp:spPr>
        <a:xfrm>
          <a:off x="5317634" y="0"/>
          <a:ext cx="1870259" cy="14427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/>
          </a:blip>
          <a:srcRect/>
          <a:stretch>
            <a:fillRect t="-34000" b="-3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31DBB5-69F8-4402-B98A-E0EE917948DC}">
      <dsp:nvSpPr>
        <dsp:cNvPr id="0" name=""/>
        <dsp:cNvSpPr/>
      </dsp:nvSpPr>
      <dsp:spPr>
        <a:xfrm rot="10800000">
          <a:off x="4708939" y="1594255"/>
          <a:ext cx="3087651" cy="1394069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Направление посредством ПУР КС ГИИС «Электронный бюджет» для утверждения с применением электронной подписи</a:t>
          </a:r>
          <a:endParaRPr lang="ru-RU" sz="1600" kern="1200" dirty="0"/>
        </a:p>
      </dsp:txBody>
      <dsp:txXfrm rot="10800000">
        <a:off x="4751811" y="1594255"/>
        <a:ext cx="3001907" cy="1351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8E8BE-CEED-4BAD-8C52-8AFECC4966AA}" type="datetimeFigureOut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94640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630"/>
            <a:ext cx="294640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04F4E-ED52-4CC9-A7B7-30504C1E323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776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84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97" y="0"/>
            <a:ext cx="2946084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3B4AB-7BA6-4544-BD1B-2C7DADC656DE}" type="datetimeFigureOut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130" y="4715153"/>
            <a:ext cx="5439415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716"/>
            <a:ext cx="29460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97" y="9428716"/>
            <a:ext cx="29460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4D909-7FBC-456A-B74B-E16413905E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891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3475038" y="982663"/>
            <a:ext cx="13709651" cy="7715250"/>
          </a:xfrm>
          <a:noFill/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A6A2BC3D-C05B-4DA2-A053-9A045592AEEA}" type="slidenum">
              <a:rPr lang="ru-RU" altLang="ru-RU" smtClean="0"/>
              <a:pPr eaLnBrk="1" hangingPunct="1"/>
              <a:t>1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51908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46125"/>
            <a:ext cx="6607175" cy="3719513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658" y="4715194"/>
            <a:ext cx="5440360" cy="446785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71506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512763" y="450850"/>
            <a:ext cx="7840663" cy="4413250"/>
          </a:xfr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93533" y="5141822"/>
            <a:ext cx="6306303" cy="43698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z="1000" dirty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E76A3258-6DB8-48D9-80B5-B4EA90804C2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16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503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512763" y="450850"/>
            <a:ext cx="7840663" cy="4413250"/>
          </a:xfr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93533" y="5141822"/>
            <a:ext cx="6306303" cy="43698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z="1000" dirty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E76A3258-6DB8-48D9-80B5-B4EA90804C2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17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980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512763" y="450850"/>
            <a:ext cx="7840663" cy="4413250"/>
          </a:xfr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93533" y="5141822"/>
            <a:ext cx="6306303" cy="43698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z="1000" dirty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E76A3258-6DB8-48D9-80B5-B4EA90804C2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18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213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512763" y="450850"/>
            <a:ext cx="7840663" cy="4413250"/>
          </a:xfr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93533" y="5141822"/>
            <a:ext cx="6306303" cy="43698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z="1000" dirty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E76A3258-6DB8-48D9-80B5-B4EA90804C2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19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259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512763" y="450850"/>
            <a:ext cx="7840663" cy="4413250"/>
          </a:xfr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93533" y="5141822"/>
            <a:ext cx="6306303" cy="43698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z="1000" dirty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E76A3258-6DB8-48D9-80B5-B4EA90804C2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20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837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61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61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61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46125"/>
            <a:ext cx="6607175" cy="3719513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658" y="4715194"/>
            <a:ext cx="5440360" cy="446785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79273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61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90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46125"/>
            <a:ext cx="6607175" cy="3719513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658" y="4715194"/>
            <a:ext cx="5440360" cy="446785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00482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46125"/>
            <a:ext cx="6607175" cy="3719513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658" y="4715194"/>
            <a:ext cx="5440360" cy="446785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33333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C0949B-6D7B-42EC-B7D8-551DBA3AD607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6588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341C1-366B-44E4-B578-930F8D1F57F5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651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BB45E1-3584-4486-BB2C-BAAE3466C064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482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3265" y="116659"/>
            <a:ext cx="7679854" cy="504173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1128-3AEA-4CF8-B85A-98A8A28E536A}" type="datetime1">
              <a:rPr lang="ru-RU" smtClean="0"/>
              <a:pPr>
                <a:defRPr/>
              </a:pPr>
              <a:t>20.03.2020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32836-BE5D-489F-BD42-7CDC870F2A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88886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48C09C-D13E-4B67-BBD1-15A107198255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15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B9FCA-1EB2-4F38-B960-C5E4003A9A61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339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22CA35-B707-4059-A635-BD7FE248B22F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895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1D67C8-02E7-4917-81A3-DEE567CAA3C0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9269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2012FC-7291-4D29-80F5-DE4E74BF8A62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880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1223D2-28C2-4F38-A8C3-4330EA36432A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014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8738C-17E4-4005-8276-F74DD286289A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6024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BF161-0B70-4665-8364-0C0235DB57EA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6209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091" y="365210"/>
            <a:ext cx="10514231" cy="132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091" y="1826048"/>
            <a:ext cx="10514231" cy="435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D14D370D-A1AF-4E54-9254-69C51DE275F0}" type="datetime1">
              <a:rPr lang="ru-RU" smtClean="0"/>
              <a:pPr/>
              <a:t>20.03.2020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500EF6E4-EEB3-4BE0-BD93-03362F727E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880232" y="2072472"/>
            <a:ext cx="1000132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Утверждение государственными заказчиками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Сведений об операциях с целевыми средствами в ГИИС «Электронный бюджет»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1937425" y="189434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1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6636" y="5878066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23702" y="0"/>
            <a:ext cx="6666711" cy="107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операциях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Возможные причины возврата</a:t>
            </a:r>
            <a:endParaRPr lang="ru-RU" b="1" dirty="0" smtClean="0">
              <a:latin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523702" y="837506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660018" y="1479426"/>
            <a:ext cx="11251219" cy="1091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оформлении заголовочной части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Сведений: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некорректно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указаны реквизиты ГК (номер, дата, сумма, идентификатор)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«Срок действия документа, обосновывающее обязательство»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быть указан период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 строке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«Сумма обязательств (всего), в том числе»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указана полная сумма ГК (по расчетам в рамках ГОЗ).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6964" y="2699088"/>
            <a:ext cx="11285806" cy="14942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заполнении табличной части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Сведений: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 осуществления целевых расходов в рамках федеральной адресной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инвестиционной программы (ФАИП) необходимо указывать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ФАИП (указывается ПБС в Сведениях о БО, ДО, ЗКР);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 табличной части должен быть указан один код поступлений (7900 или 9700 для расчетов в рамках ГОЗ) и хотя бы один код направлений расходования средств.</a:t>
            </a: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6964" y="4334096"/>
            <a:ext cx="11286021" cy="25254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Противоречие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НПА: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Сведениями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предусматривают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направления расходования средств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возмещения ранее произведенных расходов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(9200, 9300) при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отсутствии условий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возмещения таких расходов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отсутствие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КЦС (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0812, 0813,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0814 и 0815) для оплаты удержанных налогов, сборов и начисленных страховых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взносов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указании в Сведениях КЦС 0100 «Выплаты персоналу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Размер прибыли (КЦС 0999) превышает согласованный условиями ГК размер прибыли или превышает 20%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12.12.2019 № 226н);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Формирование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государственными заказчиками идентификаторов, несоответствующих установленным требованиям</a:t>
            </a:r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630710" y="216838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0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42" y="76035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78869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23702" y="0"/>
            <a:ext cx="6666711" cy="75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государственным заказчиком идентификатора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ГОЗ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425447" y="756201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716939" y="1011629"/>
            <a:ext cx="11251219" cy="16791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формирования идентификатора государственного контракта по государственному оборонному заказу утвержден совместным приказом Министра обороны Российской Федерации № 475 и Федерального казначейства № 13н от 11.08.2015 «Об утверждении Порядка формирования идентификатора государственного контракта по государственному оборонному заказу» (далее – Порядок). 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Порядком идентификатор государственного контракта формируется государственным заказчиком самостоятельно, представляет собой двадцатипятизначный цифровой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код: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2137" y="2772665"/>
            <a:ext cx="11286021" cy="33843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1, 2 разряды - последние две цифры года заключения государственного контракта;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3, 4 разряды - последние две цифры года окончания срока действия государственного контракта;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5 - 7 разряды - идентификационный код государственного заказчика, который для целей Порядка признается соответствующим коду главного распорядителя бюджетных средств по бюджетной классификации Российской Федерации;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8 разряд - информация о закупке;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9 - 12 разряды - порядковый номер государственного контракта, присваиваемый последовательно в соответствии со сквозной нумерацией в пределах календарного года в отношении каждого государственного заказчика, являющегося главным распорядителем бюджетных средств;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е) 13 разряд - вид цены на товары, работы, услуги по государственному оборонному заказу;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ж) 14 - 25 разряды - кодификация осуществляется каждым государственным заказчиком самостоятельно. При этом коды должны иметь исключительно цифровое обозначение.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цифровые символы разрядов с 14 по 25 в идентификаторе государственного контракта не используются, то свободные знаки обозначаются нулями.</a:t>
            </a:r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630710" y="216838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0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42" y="76035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763834" y="6238922"/>
            <a:ext cx="11034220" cy="4948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информация: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документ-основание для открытия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на 71 л/сч на основании ГК, 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которому некорректно присвоен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идентификатор, направляется на доработку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25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06" y="4222704"/>
            <a:ext cx="3857625" cy="1943100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523702" y="0"/>
            <a:ext cx="6666711" cy="76943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операциях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Утверждение (отрицательный контроль)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90412" y="836558"/>
            <a:ext cx="3227798" cy="10081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 документ в статусе «На утверждении Заказчика»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4963" y="4764294"/>
            <a:ext cx="2015538" cy="16898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обнаружении ошибки документ можно вернуть на доработку исполнителю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11" idx="3"/>
          </p:cNvCxnSpPr>
          <p:nvPr/>
        </p:nvCxnSpPr>
        <p:spPr>
          <a:xfrm flipV="1">
            <a:off x="2120501" y="4941964"/>
            <a:ext cx="466913" cy="6672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8985677" y="815423"/>
            <a:ext cx="3227798" cy="10081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кнопку «Утвердить/Вернуть»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87414" y="4764295"/>
            <a:ext cx="3672408" cy="720080"/>
          </a:xfrm>
          <a:prstGeom prst="rect">
            <a:avLst/>
          </a:prstGeom>
          <a:noFill/>
          <a:ln w="539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5" name="Прямая со стрелкой 24"/>
          <p:cNvCxnSpPr>
            <a:stCxn id="11" idx="3"/>
          </p:cNvCxnSpPr>
          <p:nvPr/>
        </p:nvCxnSpPr>
        <p:spPr>
          <a:xfrm>
            <a:off x="2120501" y="5609212"/>
            <a:ext cx="2750569" cy="1631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" name="Рисунок 30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401" y="4286677"/>
            <a:ext cx="5305161" cy="1815154"/>
          </a:xfrm>
          <a:prstGeom prst="rect">
            <a:avLst/>
          </a:prstGeom>
        </p:spPr>
      </p:pic>
      <p:sp>
        <p:nvSpPr>
          <p:cNvPr id="3073" name="Стрелка вправо 3072"/>
          <p:cNvSpPr/>
          <p:nvPr/>
        </p:nvSpPr>
        <p:spPr>
          <a:xfrm>
            <a:off x="6352431" y="5013970"/>
            <a:ext cx="426970" cy="4704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Заголовок 3"/>
          <p:cNvSpPr txBox="1">
            <a:spLocks/>
          </p:cNvSpPr>
          <p:nvPr/>
        </p:nvSpPr>
        <p:spPr bwMode="auto">
          <a:xfrm>
            <a:off x="1598416" y="275027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22" name="Рисунок 21"/>
          <p:cNvPicPr/>
          <p:nvPr/>
        </p:nvPicPr>
        <p:blipFill rotWithShape="1">
          <a:blip r:embed="rId5"/>
          <a:srcRect l="2215" t="32047" r="18929" b="38856"/>
          <a:stretch/>
        </p:blipFill>
        <p:spPr bwMode="auto">
          <a:xfrm>
            <a:off x="390580" y="1830489"/>
            <a:ext cx="10817194" cy="22520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21" r="14924" b="86098"/>
          <a:stretch/>
        </p:blipFill>
        <p:spPr bwMode="auto">
          <a:xfrm>
            <a:off x="8555535" y="1848383"/>
            <a:ext cx="1223010" cy="285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9" name="Прямая со стрелкой 18"/>
          <p:cNvCxnSpPr>
            <a:stCxn id="18" idx="1"/>
          </p:cNvCxnSpPr>
          <p:nvPr/>
        </p:nvCxnSpPr>
        <p:spPr>
          <a:xfrm flipH="1">
            <a:off x="8687494" y="1319479"/>
            <a:ext cx="298183" cy="5500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>
            <a:off x="550590" y="1340614"/>
            <a:ext cx="3139822" cy="20891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3690412" y="835744"/>
            <a:ext cx="3227798" cy="10081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 документ в статусе «На утверждении Заказчика»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71552" y="6454130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938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8" grpId="0" animBg="1"/>
      <p:bldP spid="10" grpId="0" animBg="1"/>
      <p:bldP spid="3073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46" y="1701896"/>
            <a:ext cx="3857625" cy="1943100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523702" y="0"/>
            <a:ext cx="6666711" cy="76943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операциях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Утверждение (положительный контроль)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1886" y="1955160"/>
            <a:ext cx="2468984" cy="14026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положительном результате контроля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1" idx="3"/>
          </p:cNvCxnSpPr>
          <p:nvPr/>
        </p:nvCxnSpPr>
        <p:spPr>
          <a:xfrm>
            <a:off x="3070870" y="2656473"/>
            <a:ext cx="2952328" cy="7013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низ 14"/>
          <p:cNvSpPr/>
          <p:nvPr/>
        </p:nvSpPr>
        <p:spPr>
          <a:xfrm>
            <a:off x="5256610" y="3685732"/>
            <a:ext cx="76658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335566" y="1429811"/>
            <a:ext cx="2468984" cy="14026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Фонарные группы при положительном контроле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 bwMode="auto">
          <a:xfrm>
            <a:off x="1630710" y="305626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21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542" y="217946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/>
          <p:nvPr/>
        </p:nvPicPr>
        <p:blipFill rotWithShape="1">
          <a:blip r:embed="rId5"/>
          <a:srcRect l="2532" t="40480" r="35845" b="36046"/>
          <a:stretch/>
        </p:blipFill>
        <p:spPr bwMode="auto">
          <a:xfrm>
            <a:off x="1291650" y="4235063"/>
            <a:ext cx="9278408" cy="22190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4635139" y="5734050"/>
            <a:ext cx="1777125" cy="4320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9263558" y="2832437"/>
            <a:ext cx="1274904" cy="27575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718942" y="6512544"/>
            <a:ext cx="4608512" cy="3206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9945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59502" y="6458273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1630710" y="26144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523701" y="286522"/>
            <a:ext cx="6666711" cy="43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 eaLnBrk="0" hangingPunct="0"/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Разрешение на утверждение Сведений</a:t>
            </a:r>
            <a:endParaRPr lang="ru-RU" altLang="ru-RU" b="1" dirty="0">
              <a:solidFill>
                <a:prstClr val="black"/>
              </a:solidFill>
              <a:latin typeface="Times New Roman" pitchFamily="18" charset="0"/>
              <a:ea typeface="Open Sans Condensed" panose="020B0604020202020204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68297" y="2425219"/>
            <a:ext cx="10656397" cy="12926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государственного заказчика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сведений головным исполнителем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оформляется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виде или при отсутствии технической возможности в произвольной письменной форме на официальном бланке государственного заказчика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подписывается руководителем государственного заказчика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иным уполномоченным лицом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85078" y="3945710"/>
            <a:ext cx="10656397" cy="27053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направления головным исполнителем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заказчику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разрешения на утверждение сведений, оформленного в электронном виде или при отсутствии технической возможности в произвольной письменной форме на официальном бланке головного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исполнителя, государственный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10-го рабочего дня со дня поступления обращения оформляет разрешение на утверждение сведений или направляет головному исполнителю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предоставлении разрешения на утверждение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сведений, оформленный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виде или при отсутствии технической возможности в произвольной письменной форме на официальном бланке государственного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заказчика,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подписанный руководителем государственного заказчика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иным уполномоченным лицом.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67144" y="1005125"/>
            <a:ext cx="10656397" cy="1301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пунктом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1819 государственный заказчик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право выдать головному исполнителю разрешение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указанием срока действия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 самостоятельное утверждение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Сведений, если такое разрешение не установлено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42" y="67984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02333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5554876" y="314335"/>
            <a:ext cx="6666711" cy="44627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на утверждение Сведений</a:t>
            </a:r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15</a:t>
            </a:fld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Заголовок 3"/>
          <p:cNvSpPr txBox="1">
            <a:spLocks/>
          </p:cNvSpPr>
          <p:nvPr/>
        </p:nvSpPr>
        <p:spPr bwMode="auto">
          <a:xfrm>
            <a:off x="1630710" y="305626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21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42" y="217946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718942" y="6512544"/>
            <a:ext cx="4608512" cy="3206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268297" y="1188097"/>
            <a:ext cx="10443533" cy="9455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заказчика на утверждение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головным исполнителем 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268297" y="2624113"/>
            <a:ext cx="2594661" cy="31099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государственного заказчика на утверждение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головным исполнителем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включено в  условия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617855" y="2624113"/>
            <a:ext cx="2594661" cy="31099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заказчика на утверждение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головным исполнителем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оформлено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967414" y="2624113"/>
            <a:ext cx="3744416" cy="31099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государственного заказчика на утверждение Сведений головным исполнителем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отсутствии технической возможности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оформлено в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произвольной письменной форме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бланке государственного заказчика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подписано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руководителем государственного заказчика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иным уполномоченным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лицом (с указанием срока действия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 стрелкой 29"/>
          <p:cNvCxnSpPr>
            <a:endCxn id="27" idx="0"/>
          </p:cNvCxnSpPr>
          <p:nvPr/>
        </p:nvCxnSpPr>
        <p:spPr>
          <a:xfrm flipH="1">
            <a:off x="2565628" y="2133650"/>
            <a:ext cx="1186" cy="4904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023198" y="2133650"/>
            <a:ext cx="3236" cy="4904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9" idx="0"/>
          </p:cNvCxnSpPr>
          <p:nvPr/>
        </p:nvCxnSpPr>
        <p:spPr>
          <a:xfrm>
            <a:off x="9839622" y="2133650"/>
            <a:ext cx="0" cy="4904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0879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Справочники формуляр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042" y="1572406"/>
            <a:ext cx="6000792" cy="51192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751390" y="3069754"/>
            <a:ext cx="648072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ГК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79382" y="3717826"/>
            <a:ext cx="648072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ru-RU" sz="1600" b="1" dirty="0">
                <a:solidFill>
                  <a:prstClr val="white"/>
                </a:solidFill>
              </a:rPr>
              <a:t>ГК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94333" y="4124233"/>
            <a:ext cx="336942" cy="276995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ru-RU" sz="1200" b="1" dirty="0">
                <a:solidFill>
                  <a:prstClr val="white"/>
                </a:solidFill>
              </a:rPr>
              <a:t>ГК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351790" y="3501802"/>
            <a:ext cx="831885" cy="276995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ru-RU" sz="1200" b="1" dirty="0">
                <a:solidFill>
                  <a:prstClr val="white"/>
                </a:solidFill>
              </a:rPr>
              <a:t>ГК</a:t>
            </a:r>
          </a:p>
        </p:txBody>
      </p:sp>
      <p:sp>
        <p:nvSpPr>
          <p:cNvPr id="3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23702" y="0"/>
            <a:ext cx="6666711" cy="769415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Почтовые </a:t>
            </a:r>
            <a:r>
              <a:rPr lang="ru-RU" b="1" dirty="0" smtClean="0">
                <a:latin typeface="Times New Roman" pitchFamily="18" charset="0"/>
              </a:rPr>
              <a:t>уведомления.</a:t>
            </a:r>
            <a:endParaRPr lang="ru-RU" b="1" dirty="0" smtClean="0">
              <a:latin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Пункты меню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807622" y="1296597"/>
            <a:ext cx="4143404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меню «Справочники»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16" idx="1"/>
          </p:cNvCxnSpPr>
          <p:nvPr/>
        </p:nvCxnSpPr>
        <p:spPr>
          <a:xfrm flipH="1">
            <a:off x="1917216" y="2082415"/>
            <a:ext cx="5890406" cy="10593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7881156" y="4215612"/>
            <a:ext cx="4143404" cy="18573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«Почтовые уведомления» позволяет настроить получение уведомлений о поступивших на лицевой счет документах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 стрелкой 23"/>
          <p:cNvCxnSpPr>
            <a:stCxn id="23" idx="1"/>
          </p:cNvCxnSpPr>
          <p:nvPr/>
        </p:nvCxnSpPr>
        <p:spPr>
          <a:xfrm rot="10800000" flipV="1">
            <a:off x="2880496" y="5144306"/>
            <a:ext cx="5000660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094546" y="5644372"/>
            <a:ext cx="164307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910630" y="3239029"/>
            <a:ext cx="1224136" cy="202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3"/>
          <p:cNvSpPr txBox="1">
            <a:spLocks/>
          </p:cNvSpPr>
          <p:nvPr/>
        </p:nvSpPr>
        <p:spPr bwMode="auto">
          <a:xfrm>
            <a:off x="1559046" y="28635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26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794" y="90057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3718942" y="6512544"/>
            <a:ext cx="4608512" cy="3206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90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23702" y="334477"/>
            <a:ext cx="6619389" cy="446250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Почтовые уведомления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70" y="1557264"/>
            <a:ext cx="10058400" cy="4852253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8524098" y="2643976"/>
            <a:ext cx="3143272" cy="9379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из справочника документ «Сведения об операциях с ЦС»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6" idx="1"/>
          </p:cNvCxnSpPr>
          <p:nvPr/>
        </p:nvCxnSpPr>
        <p:spPr>
          <a:xfrm flipH="1">
            <a:off x="4809322" y="3112964"/>
            <a:ext cx="3714776" cy="531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8524098" y="4358489"/>
            <a:ext cx="3143272" cy="6580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получателей уведомлений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>
            <a:stCxn id="14" idx="1"/>
          </p:cNvCxnSpPr>
          <p:nvPr/>
        </p:nvCxnSpPr>
        <p:spPr>
          <a:xfrm flipH="1" flipV="1">
            <a:off x="2666182" y="4358489"/>
            <a:ext cx="5857916" cy="3290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Заголовок 3"/>
          <p:cNvSpPr txBox="1">
            <a:spLocks/>
          </p:cNvSpPr>
          <p:nvPr/>
        </p:nvSpPr>
        <p:spPr bwMode="auto">
          <a:xfrm>
            <a:off x="1670436" y="29504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2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542" y="122546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494806" y="2891230"/>
            <a:ext cx="3397211" cy="181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ООО «Общество»</a:t>
            </a:r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24098" y="5439339"/>
            <a:ext cx="3143272" cy="15099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отмены получения уведомлений необходимо заполнить дату окончания действия записи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6023658" y="6228145"/>
            <a:ext cx="2500440" cy="8196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718942" y="6512544"/>
            <a:ext cx="4608512" cy="3206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90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23702" y="334477"/>
            <a:ext cx="6619389" cy="446250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Почтовые уведомления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46" y="1557586"/>
            <a:ext cx="10058400" cy="4811913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8881288" y="3929860"/>
            <a:ext cx="3143272" cy="17145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поля «Электронная почта» и «ФИО пользователя», сохранить изменения и закрыть окно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>
            <a:stCxn id="6" idx="1"/>
          </p:cNvCxnSpPr>
          <p:nvPr/>
        </p:nvCxnSpPr>
        <p:spPr>
          <a:xfrm rot="10800000" flipV="1">
            <a:off x="5952330" y="4787116"/>
            <a:ext cx="2928958" cy="10715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1"/>
          </p:cNvCxnSpPr>
          <p:nvPr/>
        </p:nvCxnSpPr>
        <p:spPr>
          <a:xfrm rot="10800000" flipV="1">
            <a:off x="7166776" y="4787116"/>
            <a:ext cx="1714512" cy="1143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1"/>
          </p:cNvCxnSpPr>
          <p:nvPr/>
        </p:nvCxnSpPr>
        <p:spPr>
          <a:xfrm rot="10800000">
            <a:off x="6166644" y="2858290"/>
            <a:ext cx="2714644" cy="19288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6952462" y="1286654"/>
            <a:ext cx="3143272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запись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>
            <a:stCxn id="25" idx="1"/>
          </p:cNvCxnSpPr>
          <p:nvPr/>
        </p:nvCxnSpPr>
        <p:spPr>
          <a:xfrm rot="10800000" flipV="1">
            <a:off x="2523306" y="1643844"/>
            <a:ext cx="4429156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558702" y="302935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6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8629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718942" y="6512544"/>
            <a:ext cx="4608512" cy="3206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90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23702" y="334477"/>
            <a:ext cx="6619389" cy="446250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Техподдержка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8728" y="3929860"/>
            <a:ext cx="2714644" cy="27860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возникновении нештатной ситуации в левом нижнем углу любого окна можно нажать «Сообщить о проблеме», заполнить форму обращения, приложить снимки экрана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>
            <a:stCxn id="6" idx="0"/>
          </p:cNvCxnSpPr>
          <p:nvPr/>
        </p:nvCxnSpPr>
        <p:spPr>
          <a:xfrm rot="5400000" flipH="1" flipV="1">
            <a:off x="1344579" y="3608389"/>
            <a:ext cx="64294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728" y="1715282"/>
            <a:ext cx="2962445" cy="68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728" y="2786852"/>
            <a:ext cx="2962445" cy="45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022" y="1496242"/>
            <a:ext cx="5076825" cy="52197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3457677" y="2856295"/>
            <a:ext cx="936104" cy="3190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767614" y="2205658"/>
            <a:ext cx="2233969" cy="36724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 подробно описать возникшую проблему, указать адрес электронной почты и телефон, добавить снимки экрана с возникшей ошибкой, отправить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11" idx="1"/>
          </p:cNvCxnSpPr>
          <p:nvPr/>
        </p:nvCxnSpPr>
        <p:spPr>
          <a:xfrm flipH="1" flipV="1">
            <a:off x="7751392" y="2982434"/>
            <a:ext cx="2016222" cy="10594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1" idx="1"/>
          </p:cNvCxnSpPr>
          <p:nvPr/>
        </p:nvCxnSpPr>
        <p:spPr>
          <a:xfrm flipH="1" flipV="1">
            <a:off x="7751392" y="3789834"/>
            <a:ext cx="2016222" cy="2520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1" idx="1"/>
          </p:cNvCxnSpPr>
          <p:nvPr/>
        </p:nvCxnSpPr>
        <p:spPr>
          <a:xfrm flipH="1">
            <a:off x="7751391" y="4041862"/>
            <a:ext cx="2016223" cy="2389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1"/>
          </p:cNvCxnSpPr>
          <p:nvPr/>
        </p:nvCxnSpPr>
        <p:spPr>
          <a:xfrm flipH="1">
            <a:off x="6743278" y="4041862"/>
            <a:ext cx="3024336" cy="17641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1" idx="1"/>
          </p:cNvCxnSpPr>
          <p:nvPr/>
        </p:nvCxnSpPr>
        <p:spPr>
          <a:xfrm flipH="1">
            <a:off x="8247871" y="4041862"/>
            <a:ext cx="1519743" cy="22682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Заголовок 3"/>
          <p:cNvSpPr txBox="1">
            <a:spLocks/>
          </p:cNvSpPr>
          <p:nvPr/>
        </p:nvSpPr>
        <p:spPr bwMode="auto">
          <a:xfrm>
            <a:off x="1654982" y="277450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22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55" y="122546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3119988" y="6486921"/>
            <a:ext cx="4608512" cy="3206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902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038" y="693491"/>
            <a:ext cx="9797752" cy="2767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 Сведений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госзаказчиком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33451426"/>
              </p:ext>
            </p:extLst>
          </p:nvPr>
        </p:nvGraphicFramePr>
        <p:xfrm>
          <a:off x="2593934" y="2133349"/>
          <a:ext cx="8037776" cy="3154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478582" y="5229994"/>
            <a:ext cx="1116124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 2020 году для всех видов целевых средств форма 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об операциях с целевыми средствами на 20__ год и на плановый период 20__ и 20__ (код формы по ОКУД 0501213) утверждена Приложением № 1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приказу Минфина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от 10.12.2019 № 220н «Об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осуществления территориальными органами Федерального казначейства санкционирования расходов, источником финансового обеспечения которых являются целевые средства, при казначейском сопровождении целевых средств в случаях, предусмотренных Федеральным законом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федеральном бюджете на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годов»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66814" y="1125538"/>
            <a:ext cx="432047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Было (действует при использовании 41 лицевых счетов)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03319" y="1125538"/>
            <a:ext cx="352839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Стало (при использовании 71 лицевых счетов)</a:t>
            </a:r>
            <a:endParaRPr lang="ru-RU" dirty="0"/>
          </a:p>
        </p:txBody>
      </p:sp>
      <p:pic>
        <p:nvPicPr>
          <p:cNvPr id="15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34" y="39403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ертикальный свиток 5"/>
          <p:cNvSpPr/>
          <p:nvPr/>
        </p:nvSpPr>
        <p:spPr>
          <a:xfrm>
            <a:off x="3286894" y="2389958"/>
            <a:ext cx="720080" cy="648073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Заголовок 3"/>
          <p:cNvSpPr txBox="1">
            <a:spLocks/>
          </p:cNvSpPr>
          <p:nvPr/>
        </p:nvSpPr>
        <p:spPr bwMode="auto">
          <a:xfrm>
            <a:off x="1636769" y="90928"/>
            <a:ext cx="3794737" cy="58168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44546A">
                  <a:lumMod val="50000"/>
                </a:srgb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44546A">
                  <a:lumMod val="50000"/>
                </a:srgb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22898" y="2477098"/>
            <a:ext cx="648072" cy="236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endParaRPr lang="ru-RU" sz="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 rot="1848118">
            <a:off x="4959922" y="2076831"/>
            <a:ext cx="670676" cy="483449"/>
          </a:xfrm>
          <a:prstGeom prst="roundRect">
            <a:avLst>
              <a:gd name="adj" fmla="val 10000"/>
            </a:avLst>
          </a:prstGeom>
          <a:blipFill rotWithShape="1">
            <a:blip r:embed="rId8"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tint val="50000"/>
              <a:hueOff val="-440331"/>
              <a:satOff val="-38085"/>
              <a:lumOff val="-38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800" i="1" dirty="0">
                <a:solidFill>
                  <a:schemeClr val="tx1"/>
                </a:solidFill>
              </a:rPr>
              <a:t>С</a:t>
            </a:r>
            <a:r>
              <a:rPr lang="ru-RU" sz="800" i="1" dirty="0" smtClean="0">
                <a:solidFill>
                  <a:schemeClr val="tx1"/>
                </a:solidFill>
              </a:rPr>
              <a:t>ведения</a:t>
            </a:r>
            <a:endParaRPr lang="ru-RU" sz="800" i="1" dirty="0">
              <a:solidFill>
                <a:schemeClr val="tx1"/>
              </a:solidFill>
            </a:endParaRPr>
          </a:p>
        </p:txBody>
      </p:sp>
      <p:sp>
        <p:nvSpPr>
          <p:cNvPr id="18" name="Вертикальный свиток 17"/>
          <p:cNvSpPr/>
          <p:nvPr/>
        </p:nvSpPr>
        <p:spPr>
          <a:xfrm rot="728488">
            <a:off x="7946077" y="2365138"/>
            <a:ext cx="975745" cy="70325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endParaRPr lang="ru-RU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46934" y="6459324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140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558702" y="26144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9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34" y="117426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198662" y="1845618"/>
            <a:ext cx="10513168" cy="23544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36FDF"/>
            </a:solidFill>
          </a:ln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1800" b="1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Обучающие материалы </a:t>
            </a:r>
            <a:r>
              <a:rPr lang="ru-RU" sz="1800" b="1" kern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работе в ПУР КС ГИИС </a:t>
            </a:r>
            <a:r>
              <a:rPr lang="ru-RU" sz="1800" b="1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ЭБ: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по курсу ПУР КС ГИИС «Электронный бюджет» можно пройти по адресу: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http</a:t>
            </a:r>
            <a:r>
              <a:rPr lang="ru-RU" sz="1600" kern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://peo.roskazna.ru/; </a:t>
            </a:r>
            <a:endParaRPr lang="ru-RU" sz="1600" kern="1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Курс по работе в ПУР КС размещен по адресу http</a:t>
            </a:r>
            <a:r>
              <a:rPr lang="ru-RU" sz="1600" kern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://elearning.otr.ru/course/view.php?id=46; </a:t>
            </a:r>
            <a:endParaRPr lang="ru-RU" sz="1600" kern="1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материалами и презентациями Центра специализации по работе в ПУР КС можно ознакомится по ссылке: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kern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http</a:t>
            </a:r>
            <a:r>
              <a:rPr lang="ru-RU" sz="1600" kern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://piter.roskazna.ru/gis/elektronnyj-byudzhet/kaznacheyskoe-soprovozhdenie-po-edinym-litsevym-schetam/.</a:t>
            </a:r>
            <a:endParaRPr lang="ru-RU" sz="1600" kern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6934" y="6166098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3330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23701" y="286522"/>
            <a:ext cx="6666711" cy="43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 eaLnBrk="0" hangingPunct="0"/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Последовательность действий</a:t>
            </a:r>
            <a:endParaRPr lang="ru-RU" altLang="ru-RU" b="1" dirty="0">
              <a:solidFill>
                <a:prstClr val="black"/>
              </a:solidFill>
              <a:latin typeface="Times New Roman" pitchFamily="18" charset="0"/>
              <a:ea typeface="Open Sans Condensed" panose="020B0604020202020204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1289428" y="1701602"/>
            <a:ext cx="10656397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Подать Заявку на подключение к ГИИС «Электронный бюджет»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9428" y="2781722"/>
            <a:ext cx="10656397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Сведения об операциях с целевыми средствами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3324" y="1773610"/>
            <a:ext cx="792088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3324" y="2853730"/>
            <a:ext cx="792088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90685" y="3933850"/>
            <a:ext cx="10656397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Утвердить/вернуть на доработку Сведения об операциях с целевыми средствами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8526" y="4005858"/>
            <a:ext cx="792088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95483" y="5189516"/>
            <a:ext cx="10656397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 Соблюдать сроки утверждения Сведений. При казначейском сопровождении расчетов в рамках ГОЗ - в соответствии с Правилами 1819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3324" y="5261524"/>
            <a:ext cx="792088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 bwMode="auto">
          <a:xfrm>
            <a:off x="1817178" y="291344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7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3702055" y="6476741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1430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F6E4-EEB3-4BE0-BD93-03362F727E57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1630710" y="26144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523701" y="92445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523701" y="286522"/>
            <a:ext cx="6666711" cy="43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 eaLnBrk="0" hangingPunct="0"/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Сроки утверждения Сведений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79897" y="2919540"/>
            <a:ext cx="10656397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20-го рабочего дня со дня поступления от головного исполнителя сведений утверждает их или направляет головному исполнителю уведомление об отказе в утверждении с указанием причины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79897" y="4365898"/>
            <a:ext cx="10656397" cy="11995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10-го рабочего дня со дня поступления от головного исполнителя доработанных сведений утверждает их или повторно направляет головному исполнителю уведомление об отказе в утверждении сведений с указанием причины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91073" y="1848594"/>
            <a:ext cx="10645222" cy="6450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При казначейском сопровождении расчетов </a:t>
            </a:r>
            <a:r>
              <a:rPr lang="ru-RU" altLang="ru-RU" sz="2000" b="1" dirty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в рамках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ГОЗ – </a:t>
            </a:r>
          </a:p>
          <a:p>
            <a:pPr algn="ctr"/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пунктом 17 Правил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1819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заказчик:</a:t>
            </a:r>
          </a:p>
        </p:txBody>
      </p:sp>
      <p:pic>
        <p:nvPicPr>
          <p:cNvPr id="13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61" y="6194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718942" y="6384696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96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23701" y="286522"/>
            <a:ext cx="6666711" cy="43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 eaLnBrk="0" hangingPunct="0"/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Заявка на подключение</a:t>
            </a:r>
            <a:endParaRPr lang="ru-RU" altLang="ru-RU" b="1" dirty="0">
              <a:solidFill>
                <a:prstClr val="black"/>
              </a:solidFill>
              <a:latin typeface="Times New Roman" pitchFamily="18" charset="0"/>
              <a:ea typeface="Open Sans Condensed" panose="020B0604020202020204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8804132" y="4221883"/>
            <a:ext cx="2535479" cy="19606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Заполнить полномочия (только «Утверждение» и «Просмотр»)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 bwMode="auto">
          <a:xfrm>
            <a:off x="1558702" y="28652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3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42" y="47191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/>
          <p:nvPr/>
        </p:nvPicPr>
        <p:blipFill rotWithShape="1">
          <a:blip r:embed="rId4"/>
          <a:srcRect l="28470" t="12909" r="28970" b="23815"/>
          <a:stretch/>
        </p:blipFill>
        <p:spPr bwMode="auto">
          <a:xfrm>
            <a:off x="2062758" y="958889"/>
            <a:ext cx="6552728" cy="52236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 flipH="1" flipV="1">
            <a:off x="6095206" y="4856064"/>
            <a:ext cx="2708926" cy="6923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7750976" y="4789033"/>
            <a:ext cx="1052742" cy="6923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649975" y="6452045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699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Прямоугольник 124"/>
          <p:cNvSpPr/>
          <p:nvPr/>
        </p:nvSpPr>
        <p:spPr>
          <a:xfrm>
            <a:off x="5523701" y="286522"/>
            <a:ext cx="6666711" cy="43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09" tIns="54404" rIns="108809" bIns="54404">
            <a:spAutoFit/>
          </a:bodyPr>
          <a:lstStyle/>
          <a:p>
            <a:pPr algn="ctr" eaLnBrk="0" hangingPunct="0"/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ea typeface="Open Sans Condensed" panose="020B0604020202020204" charset="0"/>
                <a:cs typeface="Times New Roman" pitchFamily="18" charset="0"/>
              </a:rPr>
              <a:t>Начало работы</a:t>
            </a:r>
            <a:endParaRPr lang="ru-RU" altLang="ru-RU" b="1" dirty="0">
              <a:solidFill>
                <a:prstClr val="black"/>
              </a:solidFill>
              <a:latin typeface="Times New Roman" pitchFamily="18" charset="0"/>
              <a:ea typeface="Open Sans Condensed" panose="020B0604020202020204" charset="0"/>
              <a:cs typeface="Times New Roman" pitchFamily="18" charset="0"/>
            </a:endParaRPr>
          </a:p>
        </p:txBody>
      </p:sp>
      <p:sp>
        <p:nvSpPr>
          <p:cNvPr id="73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6</a:t>
            </a:fld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Заголовок 3"/>
          <p:cNvSpPr txBox="1">
            <a:spLocks/>
          </p:cNvSpPr>
          <p:nvPr/>
        </p:nvSpPr>
        <p:spPr bwMode="auto">
          <a:xfrm>
            <a:off x="1832500" y="180361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8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828" y="85538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463358" y="1171922"/>
            <a:ext cx="1130424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/>
          <p:cNvPicPr/>
          <p:nvPr/>
        </p:nvPicPr>
        <p:blipFill rotWithShape="1">
          <a:blip r:embed="rId4"/>
          <a:srcRect b="6026"/>
          <a:stretch/>
        </p:blipFill>
        <p:spPr bwMode="auto">
          <a:xfrm>
            <a:off x="1198662" y="975153"/>
            <a:ext cx="9937104" cy="57077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 flipH="1" flipV="1">
            <a:off x="3934966" y="2442026"/>
            <a:ext cx="3801066" cy="12255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3086585" y="2462454"/>
            <a:ext cx="4649447" cy="12051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8753856" y="4271390"/>
            <a:ext cx="484632" cy="388586"/>
          </a:xfrm>
          <a:prstGeom prst="downArrow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736032" y="2794917"/>
            <a:ext cx="2520280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Вкладки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«Рабочие места» и «Формуляры»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736032" y="4737092"/>
            <a:ext cx="2520280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Во вкладке «Формуляры» – основное меню ПУР(КС)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92283" y="4465683"/>
            <a:ext cx="2535479" cy="11069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Необходимо выбрать компонент «Казначейское сопровождение»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269003" y="3687061"/>
            <a:ext cx="1923280" cy="14677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7736033" y="1509761"/>
            <a:ext cx="951462" cy="102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74259" y="6494378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618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523702" y="0"/>
            <a:ext cx="66667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операциях с ЦС. </a:t>
            </a:r>
          </a:p>
          <a:p>
            <a:pPr algn="ctr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Пункты меню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677557" y="252727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6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42" y="108712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/>
          <p:nvPr/>
        </p:nvPicPr>
        <p:blipFill rotWithShape="1">
          <a:blip r:embed="rId3"/>
          <a:srcRect l="18160" t="28694" r="24579" b="22190"/>
          <a:stretch/>
        </p:blipFill>
        <p:spPr bwMode="auto">
          <a:xfrm>
            <a:off x="679606" y="1352963"/>
            <a:ext cx="8943992" cy="5141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5" name="Прямая со стрелкой 14"/>
          <p:cNvCxnSpPr>
            <a:stCxn id="12" idx="1"/>
          </p:cNvCxnSpPr>
          <p:nvPr/>
        </p:nvCxnSpPr>
        <p:spPr>
          <a:xfrm flipH="1" flipV="1">
            <a:off x="6105366" y="2925738"/>
            <a:ext cx="1430000" cy="23383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257138" y="2925738"/>
            <a:ext cx="564930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12" idx="1"/>
          </p:cNvCxnSpPr>
          <p:nvPr/>
        </p:nvCxnSpPr>
        <p:spPr>
          <a:xfrm flipH="1" flipV="1">
            <a:off x="5087094" y="3231184"/>
            <a:ext cx="2448272" cy="20328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2" idx="1"/>
          </p:cNvCxnSpPr>
          <p:nvPr/>
        </p:nvCxnSpPr>
        <p:spPr>
          <a:xfrm flipH="1" flipV="1">
            <a:off x="2710830" y="3424949"/>
            <a:ext cx="4824536" cy="183909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86694" y="3213770"/>
            <a:ext cx="4464496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7535366" y="4831992"/>
            <a:ext cx="2214578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Открыть ветки меню, добраться до списка «Все документы»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57717" y="5830414"/>
            <a:ext cx="7326845" cy="10518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(*) 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Консультационная </a:t>
            </a:r>
            <a:r>
              <a:rPr lang="ru-RU" sz="1600" dirty="0">
                <a:solidFill>
                  <a:srgbClr val="FF0000"/>
                </a:solidFill>
              </a:rPr>
              <a:t>поддержка по подключению пользователей и доступу к ГИИС ЭБ осуществляется регистраторами Управления по единому телефону 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(8182) 46-26-27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479582" y="1929596"/>
            <a:ext cx="2214578" cy="27146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Если во вкладке «Формуляры» отсутствует «ПУР(КС)», нужно обратиться в Управление и проверить подключение ролей </a:t>
            </a:r>
            <a:r>
              <a:rPr lang="ru-RU" sz="1600" b="1" dirty="0" smtClean="0">
                <a:solidFill>
                  <a:srgbClr val="FF0000"/>
                </a:solidFill>
              </a:rPr>
              <a:t>(*)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013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523702" y="0"/>
            <a:ext cx="66667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операциях с ЦС. </a:t>
            </a:r>
          </a:p>
          <a:p>
            <a:pPr algn="ctr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60514" y="4140016"/>
            <a:ext cx="2882564" cy="1800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 списка «Все документы» выбрать Сведения и для просмотра нажать «Просмотреть»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5472294" y="4207760"/>
            <a:ext cx="5170575" cy="17183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Для выбора по фильтру: нажать «Фильтр» и заполнить необходимые параметры в соответствующем столбце, например, по статусу документа «На утверждении Заказчика»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677557" y="252727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pic>
        <p:nvPicPr>
          <p:cNvPr id="16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42" y="108712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/>
          <p:nvPr/>
        </p:nvPicPr>
        <p:blipFill rotWithShape="1">
          <a:blip r:embed="rId3"/>
          <a:srcRect l="2215" t="32047" r="18929" b="38856"/>
          <a:stretch/>
        </p:blipFill>
        <p:spPr bwMode="auto">
          <a:xfrm>
            <a:off x="334566" y="1323058"/>
            <a:ext cx="10058400" cy="2610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9" name="Прямая со стрелкой 18"/>
          <p:cNvCxnSpPr>
            <a:stCxn id="12" idx="1"/>
          </p:cNvCxnSpPr>
          <p:nvPr/>
        </p:nvCxnSpPr>
        <p:spPr>
          <a:xfrm flipH="1" flipV="1">
            <a:off x="478582" y="3263445"/>
            <a:ext cx="1581932" cy="177667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918742" y="1631913"/>
            <a:ext cx="484824" cy="24959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 flipV="1">
            <a:off x="5523702" y="3357786"/>
            <a:ext cx="859536" cy="8499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512606" y="2403852"/>
            <a:ext cx="5011096" cy="18900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21" r="14924" b="86098"/>
          <a:stretch/>
        </p:blipFill>
        <p:spPr bwMode="auto">
          <a:xfrm>
            <a:off x="7944030" y="1336286"/>
            <a:ext cx="1223010" cy="348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3649214" y="6351622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067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610" y="4521441"/>
            <a:ext cx="6686550" cy="18764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4435717"/>
            <a:ext cx="4467225" cy="2047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1595786"/>
            <a:ext cx="8086725" cy="2419350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523702" y="0"/>
            <a:ext cx="6666711" cy="10926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операциях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Раздел «Целевые средства» </a:t>
            </a:r>
          </a:p>
          <a:p>
            <a:pPr algn="ctr"/>
            <a:endParaRPr lang="ru-RU" b="1" dirty="0">
              <a:latin typeface="Times New Roman" pitchFamily="18" charset="0"/>
            </a:endParaRPr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67040" y="6494378"/>
            <a:ext cx="2742843" cy="365210"/>
          </a:xfrm>
        </p:spPr>
        <p:txBody>
          <a:bodyPr/>
          <a:lstStyle/>
          <a:p>
            <a:fld id="{500EF6E4-EEB3-4BE0-BD93-03362F727E57}" type="slidenum">
              <a:rPr lang="ru-RU" smtClean="0"/>
              <a:pPr/>
              <a:t>9</a:t>
            </a:fld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910631" y="1573051"/>
            <a:ext cx="1800199" cy="15801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6671270" y="3872606"/>
            <a:ext cx="5184576" cy="6457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из Перечня направлений кодов расходования ЦС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всех видов ЦС из Пр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№ 3 к Порядку 220н от 10.12.2019)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 стрелкой 17"/>
          <p:cNvCxnSpPr>
            <a:stCxn id="16" idx="1"/>
          </p:cNvCxnSpPr>
          <p:nvPr/>
        </p:nvCxnSpPr>
        <p:spPr>
          <a:xfrm flipH="1" flipV="1">
            <a:off x="838622" y="3573811"/>
            <a:ext cx="5832648" cy="6216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9335566" y="993585"/>
            <a:ext cx="2520280" cy="27242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того, какой выбран код: поступлений или направлений расходования, заполняются поля с суммовыми показателями.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523702" y="786588"/>
            <a:ext cx="6560860" cy="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Стрелка вправо 24"/>
          <p:cNvSpPr/>
          <p:nvPr/>
        </p:nvSpPr>
        <p:spPr>
          <a:xfrm>
            <a:off x="8599885" y="3099123"/>
            <a:ext cx="447649" cy="258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8599885" y="3380854"/>
            <a:ext cx="447649" cy="258663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Стрелка вправо 27"/>
          <p:cNvSpPr/>
          <p:nvPr/>
        </p:nvSpPr>
        <p:spPr>
          <a:xfrm>
            <a:off x="0" y="5590034"/>
            <a:ext cx="406574" cy="258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Заголовок 3"/>
          <p:cNvSpPr txBox="1">
            <a:spLocks/>
          </p:cNvSpPr>
          <p:nvPr/>
        </p:nvSpPr>
        <p:spPr bwMode="auto">
          <a:xfrm>
            <a:off x="1496832" y="264652"/>
            <a:ext cx="3794737" cy="7947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44546A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УФК по Архангельской области и Ненецкому автономному округу</a:t>
            </a:r>
            <a:r>
              <a:rPr lang="ru-RU" sz="1800" dirty="0" smtClean="0"/>
              <a:t> </a:t>
            </a:r>
          </a:p>
          <a:p>
            <a:pPr defTabSz="108850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29" name="Стрелка вправо 28"/>
          <p:cNvSpPr/>
          <p:nvPr/>
        </p:nvSpPr>
        <p:spPr>
          <a:xfrm>
            <a:off x="4878240" y="5856638"/>
            <a:ext cx="378370" cy="258663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38823" y="863846"/>
            <a:ext cx="6464610" cy="7092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из Перечня кодов источников поступлений ЦС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расчетов в рамках ГОЗ из 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15 Правил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1819;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«гражданского КС» из Пр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№ 2 к Порядку 220н от 10.12.2019)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" descr="J:\ARCH_Y\Foto\Здание УФК+Казен.палата\Копия DSCF93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794" y="83146"/>
            <a:ext cx="1619672" cy="87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Прямоугольник 21"/>
          <p:cNvSpPr/>
          <p:nvPr/>
        </p:nvSpPr>
        <p:spPr>
          <a:xfrm>
            <a:off x="3722698" y="6522623"/>
            <a:ext cx="4608512" cy="33833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938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5" grpId="0" animBg="1"/>
      <p:bldP spid="27" grpId="0" animBg="1"/>
      <p:bldP spid="28" grpId="0" animBg="1"/>
      <p:bldP spid="29" grpId="0" animBg="1"/>
      <p:bldP spid="20" grpId="0" animBg="1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11685</TotalTime>
  <Words>1663</Words>
  <Application>Microsoft Office PowerPoint</Application>
  <PresentationFormat>Произвольный</PresentationFormat>
  <Paragraphs>187</Paragraphs>
  <Slides>20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Open Sans Condensed</vt:lpstr>
      <vt:lpstr>Times New Roman</vt:lpstr>
      <vt:lpstr>Тема1</vt:lpstr>
      <vt:lpstr>Презентация PowerPoint</vt:lpstr>
      <vt:lpstr>Утверждение  Сведений (*) госзаказчиком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УФК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Захаров Сергей Анатольевич</dc:creator>
  <cp:lastModifiedBy>Ульянова Галина Валерьевна</cp:lastModifiedBy>
  <cp:revision>1711</cp:revision>
  <cp:lastPrinted>2019-11-12T12:51:37Z</cp:lastPrinted>
  <dcterms:created xsi:type="dcterms:W3CDTF">2013-11-25T10:39:20Z</dcterms:created>
  <dcterms:modified xsi:type="dcterms:W3CDTF">2020-03-20T08:59:25Z</dcterms:modified>
</cp:coreProperties>
</file>